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486" r:id="rId2"/>
    <p:sldId id="268" r:id="rId3"/>
    <p:sldId id="483" r:id="rId4"/>
    <p:sldId id="502" r:id="rId5"/>
    <p:sldId id="503" r:id="rId6"/>
    <p:sldId id="487" r:id="rId7"/>
    <p:sldId id="505" r:id="rId8"/>
    <p:sldId id="506" r:id="rId9"/>
    <p:sldId id="490" r:id="rId10"/>
    <p:sldId id="491" r:id="rId11"/>
    <p:sldId id="493" r:id="rId12"/>
    <p:sldId id="507" r:id="rId13"/>
    <p:sldId id="508" r:id="rId14"/>
    <p:sldId id="477" r:id="rId15"/>
    <p:sldId id="271" r:id="rId16"/>
    <p:sldId id="409" r:id="rId17"/>
    <p:sldId id="49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vedi@soyuztechnologies.com" initials="c" lastIdx="1" clrIdx="0">
    <p:extLst>
      <p:ext uri="{19B8F6BF-5375-455C-9EA6-DF929625EA0E}">
        <p15:presenceInfo xmlns:p15="http://schemas.microsoft.com/office/powerpoint/2012/main" userId="eea0e64e96b772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1FD0C-F1EC-40D9-8DD3-27B00E595AAE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FE599-0E75-47FC-8ADC-F240612E6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07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1A69-D4AC-4BAE-8AEC-5488ACFFF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4C1973-A82C-40D5-AB36-756D0845A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1E871-19B1-49C1-A36B-FCC6B5FC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5E3A2-6F7E-4D58-9C06-A0B9BD846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778A9-D0DF-4A8C-9117-19AA1DE43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24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39DE-1BF2-490A-B2F3-D89000C7A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703F6-18C6-4915-AA9B-DD811743E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C1A75-DFB4-43C9-AE12-E64AFE96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822F4-4499-4C8F-A714-10C53643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0B2F-E803-45A1-813F-E2429802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12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1D9BF5-ABA6-45B7-8C7D-50AD182997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452DC-4A66-4BE8-B480-AF467811D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C77A6-ABB2-4306-B565-67CA5D40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491DF-19CF-4754-B5CA-C1E65DCC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62CCF-9DE9-437C-A9AF-49603B7CC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2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9806-D1CD-417A-B5BE-B619CCC7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D300F-9263-4847-81FC-0A1C3C55E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1853A-DE4C-4A1A-B0FA-3C4904CC8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E4B27-F250-425A-81CD-1F1706BD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FB97A-8823-46C7-91C9-FEBAC11C2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2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2A02-D8A0-42E4-B6D4-EA106BD3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2964F-FBCA-4D5C-ACFF-496969D9D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4C233-2707-46EC-9A0A-FEA659791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5891A-C7DA-44DD-B571-F3D228DA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5D4F0-9058-4C21-88FB-252AA932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5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6742-C1D0-4713-950E-F2F1814E3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4DEA1-37D6-4BA3-B93A-8D54E8938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9F8CF-0CDC-4EFA-9C35-765452C44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A7E90-7DE6-4AB0-8644-4E0177D6F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9AE3F-025E-4A0B-85E2-313AA511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1362A-8A21-478D-B27E-7E294442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46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37B8-DDE6-4377-8CFF-F649B7743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71A6D-2C98-43E4-A53A-E9F986DBB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F75DA-220B-451D-8748-7269AED86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F8C04-5A30-4C27-9E12-FEEBF0BDF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D47C6D-7FFA-4C18-94FA-C3F3120379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E6365-D868-4DF7-A612-E4ECE2282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C35B7-9F28-4539-B9DC-393E0FBD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DA4A7-E798-40CC-B002-E0AF30E8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7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BB88-4941-4586-9136-EC0FC544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36A2B-5C3E-4DD3-BE32-C4EC6BBBD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E984D-B18C-428D-8DA7-F8D77130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8CE9E-794B-4585-A110-4014D56B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93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7F414E-B190-49F7-BEBC-AE9A54F90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E0C3E-3EDE-4808-BE48-3155D423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7DD78-6F3C-4751-AEA7-E9E3F300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0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E28D-D406-4A10-AB9F-F6A4ECDA5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BDC0-01E2-4124-8F98-A82EF195A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27984-D195-4A63-ADFD-5629EF143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90301-5C71-4FD9-9ED5-7813F0DDB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C5D21-C3E4-457E-AC23-8AB339E24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0A996-F4AB-4794-BA02-39045EED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22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59B33-74ED-49F0-9698-2AFD8B94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E80E21-A3E2-4ED8-8118-E46466FF3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65741-C280-46A5-A501-33EC15811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EB005-B6E6-470E-B89C-6A57EA263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3219A-67AB-4D42-BEA0-2B007FD93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343B8-88D8-4F2B-9DFE-4A5BDE977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96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7ADD55-4F37-453F-8791-A8BF5ECD5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593FE-A5DF-46DB-87D3-D04F02B1D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D593B-1F77-47A4-B1F6-9B89E3C7C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D617B-8CF8-474D-9BCC-760FDB9C3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5B7B8-36A0-4FD2-BEAD-6EE867E16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2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2/Exercise%202/supplierTab.view.xml" TargetMode="External"/><Relationship Id="rId2" Type="http://schemas.openxmlformats.org/officeDocument/2006/relationships/hyperlink" Target="https://github.com/soyuztechnologies/MouriTechUI5Fiori/blob/master/Day%2012/Exercise%202/Popup.fragment.x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hyperlink" Target="https://github.com/soyuztechnologies/MouriTechUI5Fiori/blob/master/Day%2012/Exercise%202/View2.controller.j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yuztechnologies/MouriTechUI5Fiori/blob/master/Day%2012/Exercise%204/ValueHelpFragment.xml" TargetMode="External"/><Relationship Id="rId3" Type="http://schemas.openxmlformats.org/officeDocument/2006/relationships/image" Target="../media/image12.jpeg"/><Relationship Id="rId7" Type="http://schemas.openxmlformats.org/officeDocument/2006/relationships/hyperlink" Target="https://github.com/soyuztechnologies/MouriTechUI5Fiori/blob/master/Day%2012/Exercise%204/Supplier.framgnet.x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yuztechnologies/MouriTechUI5Fiori/blob/master/Day%2012/Exercise%204/View2.controller.js" TargetMode="External"/><Relationship Id="rId5" Type="http://schemas.openxmlformats.org/officeDocument/2006/relationships/hyperlink" Target="https://github.com/soyuztechnologies/MouriTechUI5Fiori/blob/master/Day%2012/Exercise%204/View2.view.xml" TargetMode="External"/><Relationship Id="rId4" Type="http://schemas.openxmlformats.org/officeDocument/2006/relationships/hyperlink" Target="https://github.com/soyuztechnologies/MouriTechUI5Fiori/blob/master/Day%2012/Exercise%203/view2.view.x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ui.table.Table" TargetMode="External"/><Relationship Id="rId2" Type="http://schemas.openxmlformats.org/officeDocument/2006/relationships/hyperlink" Target="https://sapui5.hana.ondemand.com/#/api/sap.m.Tabl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2/Exercise%201/info.Fragment.xml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soyuztechnologies/MouriTechUI5Fiori/blob/master/Day%2012/Exercise%201/View2.view.xml" TargetMode="External"/><Relationship Id="rId4" Type="http://schemas.openxmlformats.org/officeDocument/2006/relationships/hyperlink" Target="https://github.com/soyuztechnologies/MouriTechUI5Fiori/blob/master/Day%2012/Exercise%201/supplierTab.fragment.x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hub.com/soyuztechnologies/Corporate_Full_Stack_Training/blob/master/Day%205/CustomControl/view2.controller.txt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MessageBox%23overview" TargetMode="External"/><Relationship Id="rId2" Type="http://schemas.openxmlformats.org/officeDocument/2006/relationships/hyperlink" Target="https://sapui5.hana.ondemand.com/#/api/sap.m.MessageStrip%23construc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pui5.hana.ondemand.com/#/api/sap.m.MessageToas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sdk/#/api/sap.m.Dialog%23overvie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1F14CC75-E7D7-406E-975C-A7753B5C3FF4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7598B7C-B629-46E1-A259-E250B966BC46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B7E2BC0-33CF-4AF7-BDC5-4A2FF3CBE3A0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4F81D7-67DE-4833-B110-9789774102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50E7E-CD38-4925-9830-19770BF3E210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12</a:t>
            </a:r>
          </a:p>
        </p:txBody>
      </p:sp>
    </p:spTree>
    <p:extLst>
      <p:ext uri="{BB962C8B-B14F-4D97-AF65-F5344CB8AC3E}">
        <p14:creationId xmlns:p14="http://schemas.microsoft.com/office/powerpoint/2010/main" val="3809546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29390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Responsive behavior of Dialog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297259" y="829490"/>
            <a:ext cx="11728939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Uses: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display a system message.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To interrupt the user’s action.</a:t>
            </a: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show a message with a short and a long description.</a:t>
            </a:r>
          </a:p>
          <a:p>
            <a:pPr algn="just" defTabSz="685800"/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Behavior: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stretch property is set to true, the Dialog displays on full screen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contentWIdth and/or contentHeight properties are set, the Dialog will try to fill those sizes.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there is no specific sizing, the Dialog will try to adjust its size t its content.</a:t>
            </a:r>
          </a:p>
          <a:p>
            <a:pPr algn="just" defTabSz="685800"/>
            <a:endParaRPr lang="en-US" dirty="0">
              <a:solidFill>
                <a:prstClr val="black"/>
              </a:solidFill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Smartphones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If the Dialog has one or two actions, they will cover the entire footer. If there are more actions, they will overflow.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Tablets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cozy mode on tablet devices.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Desktop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compact mode on desktop.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3D139A87-9F5A-42E8-8660-B0FCB844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67" y="-78169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67" y="755473"/>
            <a:ext cx="10515600" cy="20781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a Dialog box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Add a Select Dialog fragment 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      1.1  add a filter in supplier data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	1.1.1 </a:t>
            </a:r>
            <a:r>
              <a:rPr lang="en-US" sz="1800" dirty="0">
                <a:latin typeface="Calibri (Body)"/>
                <a:hlinkClick r:id="rId2"/>
              </a:rPr>
              <a:t>Popup.fragment.xml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2.   </a:t>
            </a:r>
            <a:r>
              <a:rPr lang="en-US" sz="1800" dirty="0">
                <a:latin typeface="Calibri (Body)"/>
                <a:hlinkClick r:id="rId3"/>
              </a:rPr>
              <a:t>Add a filter button in SupplierTab.fragment.xml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3.   </a:t>
            </a:r>
            <a:r>
              <a:rPr lang="en-US" sz="1800" dirty="0">
                <a:latin typeface="Calibri (Body)"/>
                <a:hlinkClick r:id="rId4"/>
              </a:rPr>
              <a:t>Add a filter functionality in view2.controller.js</a:t>
            </a:r>
            <a:endParaRPr lang="en-US" sz="1800" dirty="0">
              <a:latin typeface="Calibri (Body)"/>
            </a:endParaRPr>
          </a:p>
          <a:p>
            <a:pPr marL="342900" indent="-342900">
              <a:buAutoNum type="arabicPeriod"/>
            </a:pPr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pic>
        <p:nvPicPr>
          <p:cNvPr id="1026" name="Picture 2" descr="5 Proven Ways to Get the Most Out of Practice Testing | Edmentum Blog">
            <a:extLst>
              <a:ext uri="{FF2B5EF4-FFF2-40B4-BE49-F238E27FC236}">
                <a16:creationId xmlns:a16="http://schemas.microsoft.com/office/drawing/2014/main" id="{21278594-0BC8-4335-BB51-2E848814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967" y="1612479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8C95508F-3D98-41E2-8238-9232820A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29390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Dropdowns in SAPUI5 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297259" y="829490"/>
            <a:ext cx="117289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defTabSz="6858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There are different types of dropdowns in SAP UI5 </a:t>
            </a:r>
          </a:p>
          <a:p>
            <a:pPr marL="285750" indent="-285750" algn="just" defTabSz="6858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These are used to select single or multiple values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2363A"/>
                </a:solidFill>
                <a:effectLst/>
              </a:rPr>
              <a:t>A drop-down list for selecting and filtering values.</a:t>
            </a:r>
          </a:p>
          <a:p>
            <a:br>
              <a:rPr lang="en-US" dirty="0"/>
            </a:br>
            <a:r>
              <a:rPr lang="en-US" dirty="0">
                <a:solidFill>
                  <a:prstClr val="black"/>
                </a:solidFill>
                <a:latin typeface="Calibri (Body)"/>
              </a:rPr>
              <a:t> 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3D139A87-9F5A-42E8-8660-B0FCB844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B5314A-F72F-4CE1-A4A7-F93B9DE0A765}"/>
              </a:ext>
            </a:extLst>
          </p:cNvPr>
          <p:cNvSpPr txBox="1"/>
          <p:nvPr/>
        </p:nvSpPr>
        <p:spPr>
          <a:xfrm>
            <a:off x="8483936" y="4481022"/>
            <a:ext cx="2941445" cy="7110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sap.m.Select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 control provides a list of items that allows users to select an item.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57250-D83D-4C55-A3EE-A6C8EC636FEC}"/>
              </a:ext>
            </a:extLst>
          </p:cNvPr>
          <p:cNvSpPr txBox="1"/>
          <p:nvPr/>
        </p:nvSpPr>
        <p:spPr>
          <a:xfrm>
            <a:off x="7796823" y="1549752"/>
            <a:ext cx="2769577" cy="7110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b="0" i="0" dirty="0">
                <a:solidFill>
                  <a:srgbClr val="32363A"/>
                </a:solidFill>
                <a:effectLst/>
              </a:rPr>
              <a:t>select only one item in a long list of options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AC62B4-2D7F-4806-99EB-98C29156319D}"/>
              </a:ext>
            </a:extLst>
          </p:cNvPr>
          <p:cNvGrpSpPr/>
          <p:nvPr/>
        </p:nvGrpSpPr>
        <p:grpSpPr>
          <a:xfrm>
            <a:off x="3807954" y="1715692"/>
            <a:ext cx="4565376" cy="4563774"/>
            <a:chOff x="8782050" y="1500188"/>
            <a:chExt cx="4521200" cy="4519612"/>
          </a:xfrm>
        </p:grpSpPr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4373D03A-6E74-43CB-B72E-7B7AD22ED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7175" y="2927350"/>
              <a:ext cx="1249363" cy="833437"/>
            </a:xfrm>
            <a:custGeom>
              <a:avLst/>
              <a:gdLst>
                <a:gd name="T0" fmla="*/ 296 w 497"/>
                <a:gd name="T1" fmla="*/ 49 h 331"/>
                <a:gd name="T2" fmla="*/ 247 w 497"/>
                <a:gd name="T3" fmla="*/ 0 h 331"/>
                <a:gd name="T4" fmla="*/ 197 w 497"/>
                <a:gd name="T5" fmla="*/ 50 h 331"/>
                <a:gd name="T6" fmla="*/ 0 w 497"/>
                <a:gd name="T7" fmla="*/ 189 h 331"/>
                <a:gd name="T8" fmla="*/ 249 w 497"/>
                <a:gd name="T9" fmla="*/ 331 h 331"/>
                <a:gd name="T10" fmla="*/ 497 w 497"/>
                <a:gd name="T11" fmla="*/ 188 h 331"/>
                <a:gd name="T12" fmla="*/ 296 w 497"/>
                <a:gd name="T13" fmla="*/ 49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331">
                  <a:moveTo>
                    <a:pt x="296" y="49"/>
                  </a:moveTo>
                  <a:cubicBezTo>
                    <a:pt x="247" y="0"/>
                    <a:pt x="247" y="0"/>
                    <a:pt x="247" y="0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13" y="65"/>
                    <a:pt x="42" y="117"/>
                    <a:pt x="0" y="189"/>
                  </a:cubicBezTo>
                  <a:cubicBezTo>
                    <a:pt x="249" y="331"/>
                    <a:pt x="249" y="331"/>
                    <a:pt x="249" y="331"/>
                  </a:cubicBezTo>
                  <a:cubicBezTo>
                    <a:pt x="497" y="188"/>
                    <a:pt x="497" y="188"/>
                    <a:pt x="497" y="188"/>
                  </a:cubicBezTo>
                  <a:cubicBezTo>
                    <a:pt x="455" y="116"/>
                    <a:pt x="382" y="63"/>
                    <a:pt x="296" y="4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CA33E255-E242-47AE-A924-C356197A8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2650" y="3400425"/>
              <a:ext cx="719138" cy="1079500"/>
            </a:xfrm>
            <a:custGeom>
              <a:avLst/>
              <a:gdLst>
                <a:gd name="T0" fmla="*/ 268 w 286"/>
                <a:gd name="T1" fmla="*/ 243 h 429"/>
                <a:gd name="T2" fmla="*/ 286 w 286"/>
                <a:gd name="T3" fmla="*/ 143 h 429"/>
                <a:gd name="T4" fmla="*/ 248 w 286"/>
                <a:gd name="T5" fmla="*/ 0 h 429"/>
                <a:gd name="T6" fmla="*/ 0 w 286"/>
                <a:gd name="T7" fmla="*/ 143 h 429"/>
                <a:gd name="T8" fmla="*/ 0 w 286"/>
                <a:gd name="T9" fmla="*/ 429 h 429"/>
                <a:gd name="T10" fmla="*/ 218 w 286"/>
                <a:gd name="T11" fmla="*/ 328 h 429"/>
                <a:gd name="T12" fmla="*/ 285 w 286"/>
                <a:gd name="T13" fmla="*/ 311 h 429"/>
                <a:gd name="T14" fmla="*/ 268 w 286"/>
                <a:gd name="T15" fmla="*/ 243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6" h="429">
                  <a:moveTo>
                    <a:pt x="268" y="243"/>
                  </a:moveTo>
                  <a:cubicBezTo>
                    <a:pt x="279" y="212"/>
                    <a:pt x="286" y="178"/>
                    <a:pt x="286" y="143"/>
                  </a:cubicBezTo>
                  <a:cubicBezTo>
                    <a:pt x="286" y="91"/>
                    <a:pt x="272" y="42"/>
                    <a:pt x="248" y="0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87" y="429"/>
                    <a:pt x="165" y="390"/>
                    <a:pt x="218" y="328"/>
                  </a:cubicBezTo>
                  <a:cubicBezTo>
                    <a:pt x="285" y="311"/>
                    <a:pt x="285" y="311"/>
                    <a:pt x="285" y="311"/>
                  </a:cubicBezTo>
                  <a:lnTo>
                    <a:pt x="268" y="24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B8257AC0-E0CE-4C0D-B683-26563279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3988" y="3403600"/>
              <a:ext cx="728663" cy="1076325"/>
            </a:xfrm>
            <a:custGeom>
              <a:avLst/>
              <a:gdLst>
                <a:gd name="T0" fmla="*/ 41 w 290"/>
                <a:gd name="T1" fmla="*/ 0 h 428"/>
                <a:gd name="T2" fmla="*/ 4 w 290"/>
                <a:gd name="T3" fmla="*/ 142 h 428"/>
                <a:gd name="T4" fmla="*/ 19 w 290"/>
                <a:gd name="T5" fmla="*/ 235 h 428"/>
                <a:gd name="T6" fmla="*/ 0 w 290"/>
                <a:gd name="T7" fmla="*/ 302 h 428"/>
                <a:gd name="T8" fmla="*/ 67 w 290"/>
                <a:gd name="T9" fmla="*/ 322 h 428"/>
                <a:gd name="T10" fmla="*/ 290 w 290"/>
                <a:gd name="T11" fmla="*/ 428 h 428"/>
                <a:gd name="T12" fmla="*/ 290 w 290"/>
                <a:gd name="T13" fmla="*/ 142 h 428"/>
                <a:gd name="T14" fmla="*/ 41 w 290"/>
                <a:gd name="T15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428">
                  <a:moveTo>
                    <a:pt x="41" y="0"/>
                  </a:moveTo>
                  <a:cubicBezTo>
                    <a:pt x="17" y="42"/>
                    <a:pt x="4" y="90"/>
                    <a:pt x="4" y="142"/>
                  </a:cubicBezTo>
                  <a:cubicBezTo>
                    <a:pt x="4" y="175"/>
                    <a:pt x="9" y="206"/>
                    <a:pt x="19" y="235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67" y="322"/>
                    <a:pt x="67" y="322"/>
                    <a:pt x="67" y="322"/>
                  </a:cubicBezTo>
                  <a:cubicBezTo>
                    <a:pt x="120" y="386"/>
                    <a:pt x="200" y="428"/>
                    <a:pt x="290" y="428"/>
                  </a:cubicBezTo>
                  <a:cubicBezTo>
                    <a:pt x="290" y="142"/>
                    <a:pt x="290" y="142"/>
                    <a:pt x="290" y="142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E7D05266-3F06-4ECD-A961-ED463A380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8438" y="3076575"/>
              <a:ext cx="1365250" cy="1366837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88CC5A6C-B7C6-4A63-9781-D05D03E6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6625" y="2686050"/>
              <a:ext cx="2206625" cy="3333750"/>
            </a:xfrm>
            <a:custGeom>
              <a:avLst/>
              <a:gdLst>
                <a:gd name="T0" fmla="*/ 326 w 878"/>
                <a:gd name="T1" fmla="*/ 252 h 1326"/>
                <a:gd name="T2" fmla="*/ 368 w 878"/>
                <a:gd name="T3" fmla="*/ 427 h 1326"/>
                <a:gd name="T4" fmla="*/ 0 w 878"/>
                <a:gd name="T5" fmla="*/ 816 h 1326"/>
                <a:gd name="T6" fmla="*/ 3 w 878"/>
                <a:gd name="T7" fmla="*/ 1326 h 1326"/>
                <a:gd name="T8" fmla="*/ 878 w 878"/>
                <a:gd name="T9" fmla="*/ 427 h 1326"/>
                <a:gd name="T10" fmla="*/ 770 w 878"/>
                <a:gd name="T11" fmla="*/ 0 h 1326"/>
                <a:gd name="T12" fmla="*/ 326 w 878"/>
                <a:gd name="T13" fmla="*/ 252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8" h="1326">
                  <a:moveTo>
                    <a:pt x="326" y="252"/>
                  </a:moveTo>
                  <a:cubicBezTo>
                    <a:pt x="353" y="304"/>
                    <a:pt x="368" y="364"/>
                    <a:pt x="368" y="427"/>
                  </a:cubicBezTo>
                  <a:cubicBezTo>
                    <a:pt x="368" y="635"/>
                    <a:pt x="205" y="805"/>
                    <a:pt x="0" y="816"/>
                  </a:cubicBezTo>
                  <a:cubicBezTo>
                    <a:pt x="3" y="1326"/>
                    <a:pt x="3" y="1326"/>
                    <a:pt x="3" y="1326"/>
                  </a:cubicBezTo>
                  <a:cubicBezTo>
                    <a:pt x="488" y="1313"/>
                    <a:pt x="878" y="915"/>
                    <a:pt x="878" y="427"/>
                  </a:cubicBezTo>
                  <a:cubicBezTo>
                    <a:pt x="878" y="272"/>
                    <a:pt x="839" y="127"/>
                    <a:pt x="770" y="0"/>
                  </a:cubicBezTo>
                  <a:lnTo>
                    <a:pt x="326" y="25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1E1735D2-56AD-464B-96B5-2CD7A8D44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9075" y="1500188"/>
              <a:ext cx="3862388" cy="1727200"/>
            </a:xfrm>
            <a:custGeom>
              <a:avLst/>
              <a:gdLst>
                <a:gd name="T0" fmla="*/ 769 w 1536"/>
                <a:gd name="T1" fmla="*/ 509 h 687"/>
                <a:gd name="T2" fmla="*/ 1095 w 1536"/>
                <a:gd name="T3" fmla="*/ 687 h 687"/>
                <a:gd name="T4" fmla="*/ 1536 w 1536"/>
                <a:gd name="T5" fmla="*/ 430 h 687"/>
                <a:gd name="T6" fmla="*/ 769 w 1536"/>
                <a:gd name="T7" fmla="*/ 0 h 687"/>
                <a:gd name="T8" fmla="*/ 0 w 1536"/>
                <a:gd name="T9" fmla="*/ 432 h 687"/>
                <a:gd name="T10" fmla="*/ 442 w 1536"/>
                <a:gd name="T11" fmla="*/ 687 h 687"/>
                <a:gd name="T12" fmla="*/ 769 w 1536"/>
                <a:gd name="T13" fmla="*/ 50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6" h="687">
                  <a:moveTo>
                    <a:pt x="769" y="509"/>
                  </a:moveTo>
                  <a:cubicBezTo>
                    <a:pt x="905" y="509"/>
                    <a:pt x="1026" y="580"/>
                    <a:pt x="1095" y="687"/>
                  </a:cubicBezTo>
                  <a:cubicBezTo>
                    <a:pt x="1536" y="430"/>
                    <a:pt x="1536" y="430"/>
                    <a:pt x="1536" y="430"/>
                  </a:cubicBezTo>
                  <a:cubicBezTo>
                    <a:pt x="1378" y="172"/>
                    <a:pt x="1093" y="0"/>
                    <a:pt x="769" y="0"/>
                  </a:cubicBezTo>
                  <a:cubicBezTo>
                    <a:pt x="443" y="0"/>
                    <a:pt x="158" y="173"/>
                    <a:pt x="0" y="432"/>
                  </a:cubicBezTo>
                  <a:cubicBezTo>
                    <a:pt x="442" y="687"/>
                    <a:pt x="442" y="687"/>
                    <a:pt x="442" y="687"/>
                  </a:cubicBezTo>
                  <a:cubicBezTo>
                    <a:pt x="511" y="580"/>
                    <a:pt x="631" y="509"/>
                    <a:pt x="769" y="5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EBC60AC0-1D50-4DA1-97DE-F768387A5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2050" y="2690813"/>
              <a:ext cx="2205038" cy="3328987"/>
            </a:xfrm>
            <a:custGeom>
              <a:avLst/>
              <a:gdLst>
                <a:gd name="T0" fmla="*/ 509 w 877"/>
                <a:gd name="T1" fmla="*/ 425 h 1324"/>
                <a:gd name="T2" fmla="*/ 550 w 877"/>
                <a:gd name="T3" fmla="*/ 250 h 1324"/>
                <a:gd name="T4" fmla="*/ 106 w 877"/>
                <a:gd name="T5" fmla="*/ 0 h 1324"/>
                <a:gd name="T6" fmla="*/ 0 w 877"/>
                <a:gd name="T7" fmla="*/ 425 h 1324"/>
                <a:gd name="T8" fmla="*/ 875 w 877"/>
                <a:gd name="T9" fmla="*/ 1324 h 1324"/>
                <a:gd name="T10" fmla="*/ 877 w 877"/>
                <a:gd name="T11" fmla="*/ 814 h 1324"/>
                <a:gd name="T12" fmla="*/ 509 w 877"/>
                <a:gd name="T13" fmla="*/ 425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7" h="1324">
                  <a:moveTo>
                    <a:pt x="509" y="425"/>
                  </a:moveTo>
                  <a:cubicBezTo>
                    <a:pt x="509" y="362"/>
                    <a:pt x="524" y="303"/>
                    <a:pt x="550" y="25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38" y="126"/>
                    <a:pt x="0" y="271"/>
                    <a:pt x="0" y="425"/>
                  </a:cubicBezTo>
                  <a:cubicBezTo>
                    <a:pt x="0" y="913"/>
                    <a:pt x="389" y="1311"/>
                    <a:pt x="875" y="1324"/>
                  </a:cubicBezTo>
                  <a:cubicBezTo>
                    <a:pt x="877" y="814"/>
                    <a:pt x="877" y="814"/>
                    <a:pt x="877" y="814"/>
                  </a:cubicBezTo>
                  <a:cubicBezTo>
                    <a:pt x="672" y="803"/>
                    <a:pt x="509" y="633"/>
                    <a:pt x="509" y="425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74F7C1-4302-48E0-91E4-F521BF4016BB}"/>
              </a:ext>
            </a:extLst>
          </p:cNvPr>
          <p:cNvSpPr txBox="1"/>
          <p:nvPr/>
        </p:nvSpPr>
        <p:spPr>
          <a:xfrm>
            <a:off x="5444249" y="3653462"/>
            <a:ext cx="1292786" cy="7080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IN" sz="1600" b="1" dirty="0"/>
              <a:t>Dropdowns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8A2D5E-8B64-4577-B654-0860FEB90DBE}"/>
              </a:ext>
            </a:extLst>
          </p:cNvPr>
          <p:cNvSpPr txBox="1"/>
          <p:nvPr/>
        </p:nvSpPr>
        <p:spPr>
          <a:xfrm>
            <a:off x="5403953" y="2414554"/>
            <a:ext cx="1373378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</a:rPr>
              <a:t>ComboBox</a:t>
            </a:r>
            <a:endParaRPr lang="en-US" dirty="0">
              <a:solidFill>
                <a:schemeClr val="bg1"/>
              </a:solidFill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0CD3A-C486-4EB1-84FF-8AC29995FA5C}"/>
              </a:ext>
            </a:extLst>
          </p:cNvPr>
          <p:cNvSpPr txBox="1"/>
          <p:nvPr/>
        </p:nvSpPr>
        <p:spPr>
          <a:xfrm>
            <a:off x="7019026" y="4621119"/>
            <a:ext cx="1001329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</a:rPr>
              <a:t>Select</a:t>
            </a:r>
            <a:endParaRPr lang="en-US" dirty="0">
              <a:solidFill>
                <a:schemeClr val="bg1"/>
              </a:solidFill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BC276D-6555-4590-9E0E-DD37DF912E38}"/>
              </a:ext>
            </a:extLst>
          </p:cNvPr>
          <p:cNvSpPr txBox="1"/>
          <p:nvPr/>
        </p:nvSpPr>
        <p:spPr>
          <a:xfrm>
            <a:off x="4147211" y="4958425"/>
            <a:ext cx="1651102" cy="70788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</a:rPr>
              <a:t>Multi Combo Box</a:t>
            </a:r>
          </a:p>
          <a:p>
            <a:br>
              <a:rPr lang="en-US" sz="1400" dirty="0"/>
            </a:b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A1EBEE-0CFE-4BC4-A067-0738E17E969C}"/>
              </a:ext>
            </a:extLst>
          </p:cNvPr>
          <p:cNvSpPr txBox="1"/>
          <p:nvPr/>
        </p:nvSpPr>
        <p:spPr>
          <a:xfrm>
            <a:off x="609441" y="4332134"/>
            <a:ext cx="2845538" cy="7110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32363A"/>
                </a:solidFill>
                <a:effectLst/>
              </a:rPr>
              <a:t>The user needs to select one or more options from a long list of options</a:t>
            </a:r>
            <a:endParaRPr lang="en-US" kern="0" dirty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448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67" y="-117896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67" y="755473"/>
            <a:ext cx="10515600" cy="2078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dropdowns in City Section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1. View2.view.xml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8C95508F-3D98-41E2-8238-9232820A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076" name="Picture 4" descr="How to Develop the Right Solution to Any Problem – The Curious Programmer">
            <a:extLst>
              <a:ext uri="{FF2B5EF4-FFF2-40B4-BE49-F238E27FC236}">
                <a16:creationId xmlns:a16="http://schemas.microsoft.com/office/drawing/2014/main" id="{93B0711A-E11D-4891-ACE1-F10CAA512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268" y="1794552"/>
            <a:ext cx="43815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7C4FC4-F7FA-4F94-BE5A-B39F520AA3F0}"/>
              </a:ext>
            </a:extLst>
          </p:cNvPr>
          <p:cNvSpPr txBox="1">
            <a:spLocks/>
          </p:cNvSpPr>
          <p:nvPr/>
        </p:nvSpPr>
        <p:spPr>
          <a:xfrm>
            <a:off x="332945" y="2263060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4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42FB85-991D-4ABC-BCE7-3B6FAFC73D4E}"/>
              </a:ext>
            </a:extLst>
          </p:cNvPr>
          <p:cNvSpPr txBox="1">
            <a:spLocks/>
          </p:cNvSpPr>
          <p:nvPr/>
        </p:nvSpPr>
        <p:spPr>
          <a:xfrm>
            <a:off x="301867" y="755472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alibri (Body)"/>
              </a:rPr>
              <a:t>Add dropdowns in City Section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alibri (Body)"/>
              </a:rPr>
              <a:t>1. </a:t>
            </a:r>
            <a:r>
              <a:rPr lang="en-US" sz="1800" dirty="0">
                <a:latin typeface="Calibri (Body)"/>
                <a:hlinkClick r:id="rId4"/>
              </a:rPr>
              <a:t>View2.view.xml</a:t>
            </a:r>
            <a:endParaRPr lang="en-US" sz="1800" dirty="0">
              <a:latin typeface="Calibri (Body)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76ED06E-B96B-4F09-B11C-C736A2EDCC46}"/>
              </a:ext>
            </a:extLst>
          </p:cNvPr>
          <p:cNvSpPr txBox="1">
            <a:spLocks/>
          </p:cNvSpPr>
          <p:nvPr/>
        </p:nvSpPr>
        <p:spPr>
          <a:xfrm>
            <a:off x="385018" y="3203912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alibri (Body)"/>
              </a:rPr>
              <a:t>Add Input Field (F4 HELP) in Table 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Calibri (Body)"/>
                <a:hlinkClick r:id="rId5"/>
              </a:rPr>
              <a:t>View2.view.xml</a:t>
            </a:r>
            <a:endParaRPr lang="en-US" sz="1800" dirty="0">
              <a:latin typeface="Calibri (Body)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Calibri (Body)"/>
                <a:hlinkClick r:id="rId6"/>
              </a:rPr>
              <a:t>View2.controller.js</a:t>
            </a:r>
            <a:endParaRPr lang="en-US" sz="1800" dirty="0">
              <a:latin typeface="Calibri (Body)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Calibri (Body)"/>
                <a:hlinkClick r:id="rId7"/>
              </a:rPr>
              <a:t>Supplier.fragment.xml</a:t>
            </a:r>
            <a:endParaRPr lang="en-US" sz="1800" dirty="0">
              <a:latin typeface="Calibri (Body)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Calibri (Body)"/>
                <a:hlinkClick r:id="rId8"/>
              </a:rPr>
              <a:t>ValueHelpDialog.fragment.xml</a:t>
            </a:r>
            <a:endParaRPr lang="en-US" sz="18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55532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9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8" name="Picture 4" descr="Free Vector | Flat people with question marks background">
            <a:extLst>
              <a:ext uri="{FF2B5EF4-FFF2-40B4-BE49-F238E27FC236}">
                <a16:creationId xmlns:a16="http://schemas.microsoft.com/office/drawing/2014/main" id="{A5F7A257-FE6A-4488-A4B4-57FAC4ADA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D93EE-C9D6-434C-B329-542C660DC1A9}"/>
              </a:ext>
            </a:extLst>
          </p:cNvPr>
          <p:cNvSpPr txBox="1"/>
          <p:nvPr/>
        </p:nvSpPr>
        <p:spPr>
          <a:xfrm>
            <a:off x="4113541" y="875489"/>
            <a:ext cx="39649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1984210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Content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814917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iny man in front of giant calendar cartoon illustration. Free Vector">
            <a:extLst>
              <a:ext uri="{FF2B5EF4-FFF2-40B4-BE49-F238E27FC236}">
                <a16:creationId xmlns:a16="http://schemas.microsoft.com/office/drawing/2014/main" id="{3492B43C-1568-41AE-99D3-F2C3DCE64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586" y="1297123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Agenda </a:t>
            </a: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– Day 12</a:t>
            </a:r>
            <a:r>
              <a:rPr lang="en-US" sz="3600" dirty="0">
                <a:latin typeface="Cooper Black" panose="0208090404030B020404" pitchFamily="18" charset="0"/>
              </a:rPr>
              <a:t> 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1E5499E-11CA-432D-9460-A2E488D7E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93801-7A4B-457E-8FD4-307F6B7DF1C5}"/>
              </a:ext>
            </a:extLst>
          </p:cNvPr>
          <p:cNvSpPr txBox="1"/>
          <p:nvPr/>
        </p:nvSpPr>
        <p:spPr>
          <a:xfrm>
            <a:off x="714346" y="697762"/>
            <a:ext cx="55099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 loading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>
                <a:latin typeface="Calibri (Body)"/>
              </a:rPr>
              <a:t>Message Dialog</a:t>
            </a:r>
            <a:endParaRPr lang="en-US" dirty="0">
              <a:latin typeface="Calibri (Body)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Fragments as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Dialog Fragment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Responsive behavior of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Dropdowns in SAPUI5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697412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09" y="82775"/>
            <a:ext cx="10898910" cy="64027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What is fragment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090" y="795102"/>
            <a:ext cx="7945937" cy="4424151"/>
          </a:xfrm>
        </p:spPr>
        <p:txBody>
          <a:bodyPr>
            <a:normAutofit fontScale="92500" lnSpcReduction="10000"/>
          </a:bodyPr>
          <a:lstStyle/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are light-weight UI parts. They are used to modularize views. We can reuse a fragment multiple times in same view or other views.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This class acts as factory which returns the UI control tree defined inside the 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are used similar as sap.ui.core.mvc.Views, but </a:t>
            </a: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do not have their own controllers. Logic related to fragment’s UI elements is written in the host view’s controller.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 are used similar as sap. ui.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Do not call the Fragment constructor directly!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Use-cases for Fragments are e.g.: - Modularization of UIs without                                                                             fragmenting the controller structure - Re-use of UI parts - 100%-                                                                              declarative definition of Views.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Constructor of Fragment is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alibri (Body)"/>
              </a:rPr>
              <a:t>new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 sap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ui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core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alibri (Body)"/>
              </a:rPr>
              <a:t>Fragment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()</a:t>
            </a:r>
            <a:endParaRPr lang="en-US" sz="1800" dirty="0">
              <a:effectLst/>
            </a:endParaRPr>
          </a:p>
          <a:p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just" defTabSz="685800">
              <a:spcBef>
                <a:spcPts val="600"/>
              </a:spcBef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561A3-91D1-4D04-9EA8-E1A5FFB5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274" y="709289"/>
            <a:ext cx="2278577" cy="38255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94CFA4-0D8D-416F-AD1C-AC6B06083564}"/>
              </a:ext>
            </a:extLst>
          </p:cNvPr>
          <p:cNvSpPr/>
          <p:nvPr/>
        </p:nvSpPr>
        <p:spPr>
          <a:xfrm>
            <a:off x="549796" y="4262599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FFB481-8AC5-40DF-AE31-5BF4377D7867}"/>
              </a:ext>
            </a:extLst>
          </p:cNvPr>
          <p:cNvSpPr/>
          <p:nvPr/>
        </p:nvSpPr>
        <p:spPr>
          <a:xfrm>
            <a:off x="549796" y="5548071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B39097-5D6C-4517-802C-EB0EB69D69A7}"/>
              </a:ext>
            </a:extLst>
          </p:cNvPr>
          <p:cNvSpPr/>
          <p:nvPr/>
        </p:nvSpPr>
        <p:spPr>
          <a:xfrm>
            <a:off x="2638028" y="4550631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32E9E0-7859-4FF6-8943-A368582F9CC3}"/>
              </a:ext>
            </a:extLst>
          </p:cNvPr>
          <p:cNvSpPr/>
          <p:nvPr/>
        </p:nvSpPr>
        <p:spPr>
          <a:xfrm>
            <a:off x="2638028" y="5889815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759A3A5-7FD4-49A0-9779-5E929914CFFA}"/>
              </a:ext>
            </a:extLst>
          </p:cNvPr>
          <p:cNvSpPr/>
          <p:nvPr/>
        </p:nvSpPr>
        <p:spPr>
          <a:xfrm>
            <a:off x="2061964" y="4757863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8B6709-07BF-4988-89BC-4C12CB59F7DD}"/>
              </a:ext>
            </a:extLst>
          </p:cNvPr>
          <p:cNvSpPr/>
          <p:nvPr/>
        </p:nvSpPr>
        <p:spPr>
          <a:xfrm>
            <a:off x="2061964" y="6097047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44C5014-B058-44BC-B764-CF3AACCAC91C}"/>
              </a:ext>
            </a:extLst>
          </p:cNvPr>
          <p:cNvSpPr/>
          <p:nvPr/>
        </p:nvSpPr>
        <p:spPr>
          <a:xfrm>
            <a:off x="7891256" y="4766655"/>
            <a:ext cx="2952328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Fragment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E33627-E904-48C7-8AB7-C707A4C78592}"/>
              </a:ext>
            </a:extLst>
          </p:cNvPr>
          <p:cNvSpPr/>
          <p:nvPr/>
        </p:nvSpPr>
        <p:spPr>
          <a:xfrm>
            <a:off x="8843444" y="5216999"/>
            <a:ext cx="1728192" cy="5577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8D5A2A9-1D4A-4794-B002-CE5096D4ADCC}"/>
              </a:ext>
            </a:extLst>
          </p:cNvPr>
          <p:cNvSpPr/>
          <p:nvPr/>
        </p:nvSpPr>
        <p:spPr>
          <a:xfrm>
            <a:off x="6906420" y="4649851"/>
            <a:ext cx="95218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D7B39D-9F29-43E2-8A2D-2CC8A2CF6631}"/>
              </a:ext>
            </a:extLst>
          </p:cNvPr>
          <p:cNvSpPr/>
          <p:nvPr/>
        </p:nvSpPr>
        <p:spPr>
          <a:xfrm>
            <a:off x="5449696" y="5548071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EC45886-8670-4E2F-9C23-FFEE1CA7A22B}"/>
              </a:ext>
            </a:extLst>
          </p:cNvPr>
          <p:cNvSpPr/>
          <p:nvPr/>
        </p:nvSpPr>
        <p:spPr>
          <a:xfrm>
            <a:off x="6958508" y="5452339"/>
            <a:ext cx="936104" cy="569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F48754-5A12-4A1D-8977-3601C0C2CE0E}"/>
              </a:ext>
            </a:extLst>
          </p:cNvPr>
          <p:cNvSpPr/>
          <p:nvPr/>
        </p:nvSpPr>
        <p:spPr>
          <a:xfrm>
            <a:off x="5430256" y="4292784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23" name="Footer Placeholder 45">
            <a:extLst>
              <a:ext uri="{FF2B5EF4-FFF2-40B4-BE49-F238E27FC236}">
                <a16:creationId xmlns:a16="http://schemas.microsoft.com/office/drawing/2014/main" id="{2D548223-66DE-4267-A0A5-D11858463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4" y="-10122"/>
            <a:ext cx="9144000" cy="70788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Fragment loading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284" y="902798"/>
            <a:ext cx="5336387" cy="485616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Loads and instantiates a Fragment. A Promise is returned, which resolves with the Fragments content.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The Fragment types "XML", "JS" and "HTML" are available by default; additional Fragment types can be added using the sap.ui.core.Fragment.registerType() function.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Fragments can be instantiated from JSViews, as well. Fragments of any type can be used within views of any type.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2363A"/>
                </a:solidFill>
                <a:latin typeface="Calibri (Body)"/>
              </a:rPr>
              <a:t>Module name for fragment loading is “sap/ui/core/Fragment”</a:t>
            </a:r>
          </a:p>
          <a:p>
            <a:br>
              <a:rPr lang="en-US" sz="1400" dirty="0"/>
            </a:br>
            <a:endParaRPr lang="en-US" sz="18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4215B3A6-1AB8-4B71-B807-FF7055057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840" y="1214889"/>
            <a:ext cx="6139876" cy="3339526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04F23122-3FDC-437B-94DA-5D730ACD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2674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4" y="-10122"/>
            <a:ext cx="9144000" cy="70788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Tables in SAPUI5 and Fiori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285" y="902798"/>
            <a:ext cx="10993316" cy="4856164"/>
          </a:xfrm>
        </p:spPr>
        <p:txBody>
          <a:bodyPr>
            <a:normAutofit/>
          </a:bodyPr>
          <a:lstStyle/>
          <a:p>
            <a:pPr marL="457200" indent="-457200" algn="just">
              <a:buAutoNum type="arabicPeriod"/>
            </a:pPr>
            <a:r>
              <a:rPr lang="en-US" sz="1800" b="1" dirty="0" err="1">
                <a:solidFill>
                  <a:srgbClr val="32363A"/>
                </a:solidFill>
              </a:rPr>
              <a:t>sap.m.Table</a:t>
            </a:r>
            <a:endParaRPr lang="en-US" sz="1800" b="1" dirty="0">
              <a:solidFill>
                <a:srgbClr val="32363A"/>
              </a:solidFill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</a:rPr>
              <a:t>The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2363A"/>
                </a:solidFill>
                <a:effectLst/>
              </a:rPr>
              <a:t>sap.m.Table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</a:rPr>
              <a:t> control provides a set of sophisticated and convenience functions for responsive table design.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</a:rPr>
              <a:t>To render the sap.m.Table control properly, the order of the columns aggregation should match with the order of the cells aggregation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2363A"/>
                </a:solidFill>
                <a:effectLst/>
              </a:rPr>
              <a:t>sap.m.ColumnListItem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</a:rPr>
              <a:t>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32363A"/>
                </a:solidFill>
              </a:rPr>
              <a:t>Reference: </a:t>
            </a:r>
            <a:r>
              <a:rPr lang="en-US" altLang="en-US" sz="1800" dirty="0">
                <a:solidFill>
                  <a:srgbClr val="32363A"/>
                </a:solidFill>
                <a:hlinkClick r:id="rId2"/>
              </a:rPr>
              <a:t>https://sapui5.hana.ondemand.com/#/api/sap.m.Table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l"/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indent="-342900" algn="l">
              <a:buAutoNum type="arabicPeriod" startAt="2"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sap.ui.Table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</a:rPr>
              <a:t>Provides a comprehensive set of features for displaying and dealing with vast amounts of data.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</a:rPr>
              <a:t> The Table control supports desktop PCs and tablet devices.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2363A"/>
                </a:solidFill>
              </a:rPr>
              <a:t>Reference: </a:t>
            </a:r>
            <a:r>
              <a:rPr lang="en-US" sz="1800" dirty="0">
                <a:solidFill>
                  <a:srgbClr val="32363A"/>
                </a:solidFill>
                <a:hlinkClick r:id="rId3"/>
              </a:rPr>
              <a:t>https://sapui5.hana.ondemand.com/#/api/sap.ui.table.Table</a:t>
            </a:r>
            <a:endParaRPr lang="en-US" sz="1800" b="1" dirty="0"/>
          </a:p>
          <a:p>
            <a:pPr algn="l"/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l"/>
            <a:endParaRPr lang="en-US" sz="1900" b="1" dirty="0">
              <a:solidFill>
                <a:srgbClr val="32363A"/>
              </a:solidFill>
              <a:latin typeface="Calibri (Body)"/>
            </a:endParaRPr>
          </a:p>
          <a:p>
            <a:br>
              <a:rPr lang="en-US" sz="1400" dirty="0"/>
            </a:br>
            <a:endParaRPr lang="en-US" sz="18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04F23122-3FDC-437B-94DA-5D730ACD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2674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80035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268A-D128-4FDC-A7DC-448145393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34" y="0"/>
            <a:ext cx="11299367" cy="707887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3A3A3A"/>
                </a:solidFill>
                <a:latin typeface="Cooper Black" panose="0208090404030B020404" pitchFamily="18" charset="0"/>
              </a:rPr>
              <a:t>Exercise 1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905D0-5E75-4AA4-A365-CDE0E1F17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33B47018-4A5B-491F-A28B-119FD49EC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34" y="962025"/>
            <a:ext cx="9144000" cy="1655762"/>
          </a:xfrm>
        </p:spPr>
        <p:txBody>
          <a:bodyPr>
            <a:normAutofit/>
          </a:bodyPr>
          <a:lstStyle/>
          <a:p>
            <a:pPr marL="342900" indent="-342900" algn="just">
              <a:buAutoNum type="arabicPeriod"/>
            </a:pPr>
            <a:r>
              <a:rPr lang="en-US" sz="1800" dirty="0"/>
              <a:t>Create a XML fragment</a:t>
            </a:r>
          </a:p>
          <a:p>
            <a:pPr algn="just"/>
            <a:r>
              <a:rPr lang="en-US" sz="1800" dirty="0"/>
              <a:t>       </a:t>
            </a:r>
            <a:r>
              <a:rPr lang="en-US" sz="1800" dirty="0">
                <a:hlinkClick r:id="rId3"/>
              </a:rPr>
              <a:t>1.1 Info.fragment.xml</a:t>
            </a:r>
            <a:endParaRPr lang="en-US" sz="1800" dirty="0"/>
          </a:p>
          <a:p>
            <a:pPr algn="just"/>
            <a:r>
              <a:rPr lang="en-US" sz="1800" dirty="0"/>
              <a:t>       </a:t>
            </a:r>
            <a:r>
              <a:rPr lang="en-US" sz="1800" dirty="0">
                <a:hlinkClick r:id="rId4"/>
              </a:rPr>
              <a:t>1.2 supplierTab.fragment.xml </a:t>
            </a:r>
            <a:endParaRPr lang="en-US" sz="1800" dirty="0"/>
          </a:p>
          <a:p>
            <a:pPr algn="just"/>
            <a:r>
              <a:rPr lang="en-US" sz="1800" dirty="0"/>
              <a:t>2. </a:t>
            </a:r>
            <a:r>
              <a:rPr lang="en-US" sz="1800" dirty="0">
                <a:hlinkClick r:id="rId5"/>
              </a:rPr>
              <a:t>View2.view.xml </a:t>
            </a:r>
            <a:endParaRPr lang="en-US" sz="1800" dirty="0"/>
          </a:p>
          <a:p>
            <a:pPr algn="just"/>
            <a:endParaRPr lang="en-US" sz="1800" dirty="0"/>
          </a:p>
        </p:txBody>
      </p:sp>
      <p:pic>
        <p:nvPicPr>
          <p:cNvPr id="4098" name="Picture 2" descr="Hands On Learning">
            <a:extLst>
              <a:ext uri="{FF2B5EF4-FFF2-40B4-BE49-F238E27FC236}">
                <a16:creationId xmlns:a16="http://schemas.microsoft.com/office/drawing/2014/main" id="{2D55F793-4280-439F-B657-A80C6954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84" y="962025"/>
            <a:ext cx="37433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A505CE8F-D9AF-48B3-A500-16CD2C22F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590EC-ADDC-43C8-BC5F-5BA918965D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761"/>
          <a:stretch/>
        </p:blipFill>
        <p:spPr>
          <a:xfrm>
            <a:off x="1071417" y="3247541"/>
            <a:ext cx="5626319" cy="152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87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EB6488-6626-4D08-9507-D8D0542A36A1}"/>
              </a:ext>
            </a:extLst>
          </p:cNvPr>
          <p:cNvSpPr txBox="1">
            <a:spLocks/>
          </p:cNvSpPr>
          <p:nvPr/>
        </p:nvSpPr>
        <p:spPr>
          <a:xfrm>
            <a:off x="234550" y="17075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Message Dialog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6F297-E9B6-4518-BA51-314CB7C0ACB3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287E-BE4A-4EC3-A0EB-D4F853EB3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A76E67-E42F-4260-822F-FEB05C7EF9FA}"/>
              </a:ext>
            </a:extLst>
          </p:cNvPr>
          <p:cNvSpPr txBox="1"/>
          <p:nvPr/>
        </p:nvSpPr>
        <p:spPr>
          <a:xfrm>
            <a:off x="234550" y="789204"/>
            <a:ext cx="1075885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A message dialog interrupts the user's workflow by blocking the current page and needs to be closed by the user.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Use a message dialog if the message is important and must be acknowledged by the user.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The easiest way of showing message dialog is to use the sap.m.MessageBox.</a:t>
            </a: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72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35FF9BD-64B9-4685-8E73-D067FE3DC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60" y="2119142"/>
            <a:ext cx="5780640" cy="2232853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3854F25D-E693-420E-BE35-E0487ECDC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91" y="4885328"/>
            <a:ext cx="6972904" cy="115072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6065CC-DE6B-4ECB-9797-FC90137C228F}"/>
              </a:ext>
            </a:extLst>
          </p:cNvPr>
          <p:cNvCxnSpPr/>
          <p:nvPr/>
        </p:nvCxnSpPr>
        <p:spPr>
          <a:xfrm>
            <a:off x="127791" y="4545623"/>
            <a:ext cx="65895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C895CBE9-1AC5-43DA-AC4B-FCDAD311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019871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4F6C863D-6F23-4DD8-B1DF-5B623DD6A11D}"/>
              </a:ext>
            </a:extLst>
          </p:cNvPr>
          <p:cNvSpPr>
            <a:spLocks/>
          </p:cNvSpPr>
          <p:nvPr/>
        </p:nvSpPr>
        <p:spPr bwMode="auto">
          <a:xfrm>
            <a:off x="1761056" y="2117650"/>
            <a:ext cx="2771511" cy="2758860"/>
          </a:xfrm>
          <a:custGeom>
            <a:avLst/>
            <a:gdLst>
              <a:gd name="T0" fmla="*/ 1709 w 1709"/>
              <a:gd name="T1" fmla="*/ 141 h 1386"/>
              <a:gd name="T2" fmla="*/ 858 w 1709"/>
              <a:gd name="T3" fmla="*/ 0 h 1386"/>
              <a:gd name="T4" fmla="*/ 0 w 1709"/>
              <a:gd name="T5" fmla="*/ 123 h 1386"/>
              <a:gd name="T6" fmla="*/ 0 w 1709"/>
              <a:gd name="T7" fmla="*/ 1386 h 1386"/>
              <a:gd name="T8" fmla="*/ 1709 w 1709"/>
              <a:gd name="T9" fmla="*/ 1386 h 1386"/>
              <a:gd name="T10" fmla="*/ 1709 w 1709"/>
              <a:gd name="T11" fmla="*/ 141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9" h="1386">
                <a:moveTo>
                  <a:pt x="1709" y="141"/>
                </a:moveTo>
                <a:lnTo>
                  <a:pt x="858" y="0"/>
                </a:lnTo>
                <a:lnTo>
                  <a:pt x="0" y="123"/>
                </a:lnTo>
                <a:lnTo>
                  <a:pt x="0" y="1386"/>
                </a:lnTo>
                <a:lnTo>
                  <a:pt x="1709" y="1386"/>
                </a:lnTo>
                <a:lnTo>
                  <a:pt x="1709" y="141"/>
                </a:lnTo>
                <a:close/>
              </a:path>
            </a:pathLst>
          </a:custGeom>
          <a:solidFill>
            <a:schemeClr val="accent4"/>
          </a:solidFill>
          <a:ln w="9525">
            <a:solidFill>
              <a:schemeClr val="accent4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2" name="Rectangle 29">
            <a:extLst>
              <a:ext uri="{FF2B5EF4-FFF2-40B4-BE49-F238E27FC236}">
                <a16:creationId xmlns:a16="http://schemas.microsoft.com/office/drawing/2014/main" id="{D55745DD-6769-42A0-A55E-4D6626C9989D}"/>
              </a:ext>
            </a:extLst>
          </p:cNvPr>
          <p:cNvSpPr/>
          <p:nvPr/>
        </p:nvSpPr>
        <p:spPr>
          <a:xfrm>
            <a:off x="3855813" y="2254552"/>
            <a:ext cx="685992" cy="2621956"/>
          </a:xfrm>
          <a:custGeom>
            <a:avLst/>
            <a:gdLst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3111510 h 3111510"/>
              <a:gd name="connsiteX4" fmla="*/ 0 w 1996047"/>
              <a:gd name="connsiteY4" fmla="*/ 0 h 3111510"/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2004660"/>
              <a:gd name="connsiteY0" fmla="*/ 0 h 3111510"/>
              <a:gd name="connsiteX1" fmla="*/ 2004660 w 2004660"/>
              <a:gd name="connsiteY1" fmla="*/ 547361 h 3111510"/>
              <a:gd name="connsiteX2" fmla="*/ 1996047 w 2004660"/>
              <a:gd name="connsiteY2" fmla="*/ 3111510 h 3111510"/>
              <a:gd name="connsiteX3" fmla="*/ 0 w 2004660"/>
              <a:gd name="connsiteY3" fmla="*/ 0 h 3111510"/>
              <a:gd name="connsiteX0" fmla="*/ 0 w 1996047"/>
              <a:gd name="connsiteY0" fmla="*/ 0 h 3111510"/>
              <a:gd name="connsiteX1" fmla="*/ 1996047 w 1996047"/>
              <a:gd name="connsiteY1" fmla="*/ 327227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959532"/>
              <a:gd name="connsiteY0" fmla="*/ 250775 h 2784283"/>
              <a:gd name="connsiteX1" fmla="*/ 959532 w 959532"/>
              <a:gd name="connsiteY1" fmla="*/ 0 h 2784283"/>
              <a:gd name="connsiteX2" fmla="*/ 959532 w 959532"/>
              <a:gd name="connsiteY2" fmla="*/ 2784283 h 2784283"/>
              <a:gd name="connsiteX3" fmla="*/ 0 w 959532"/>
              <a:gd name="connsiteY3" fmla="*/ 250775 h 2784283"/>
              <a:gd name="connsiteX0" fmla="*/ 0 w 959532"/>
              <a:gd name="connsiteY0" fmla="*/ 0 h 2533508"/>
              <a:gd name="connsiteX1" fmla="*/ 947045 w 959532"/>
              <a:gd name="connsiteY1" fmla="*/ 137436 h 2533508"/>
              <a:gd name="connsiteX2" fmla="*/ 959532 w 959532"/>
              <a:gd name="connsiteY2" fmla="*/ 2533508 h 2533508"/>
              <a:gd name="connsiteX3" fmla="*/ 0 w 959532"/>
              <a:gd name="connsiteY3" fmla="*/ 0 h 253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532" h="2533508">
                <a:moveTo>
                  <a:pt x="0" y="0"/>
                </a:moveTo>
                <a:lnTo>
                  <a:pt x="947045" y="137436"/>
                </a:lnTo>
                <a:cubicBezTo>
                  <a:pt x="951207" y="936127"/>
                  <a:pt x="955370" y="1734817"/>
                  <a:pt x="959532" y="253350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4B504CF8-3D30-4731-8968-A816D4496A4D}"/>
              </a:ext>
            </a:extLst>
          </p:cNvPr>
          <p:cNvSpPr>
            <a:spLocks/>
          </p:cNvSpPr>
          <p:nvPr/>
        </p:nvSpPr>
        <p:spPr bwMode="auto">
          <a:xfrm>
            <a:off x="4513106" y="1658767"/>
            <a:ext cx="2880166" cy="3220661"/>
          </a:xfrm>
          <a:custGeom>
            <a:avLst/>
            <a:gdLst>
              <a:gd name="T0" fmla="*/ 898 w 1776"/>
              <a:gd name="T1" fmla="*/ 0 h 1618"/>
              <a:gd name="T2" fmla="*/ 0 w 1776"/>
              <a:gd name="T3" fmla="*/ 174 h 1618"/>
              <a:gd name="T4" fmla="*/ 0 w 1776"/>
              <a:gd name="T5" fmla="*/ 373 h 1618"/>
              <a:gd name="T6" fmla="*/ 0 w 1776"/>
              <a:gd name="T7" fmla="*/ 1618 h 1618"/>
              <a:gd name="T8" fmla="*/ 1776 w 1776"/>
              <a:gd name="T9" fmla="*/ 1618 h 1618"/>
              <a:gd name="T10" fmla="*/ 1776 w 1776"/>
              <a:gd name="T11" fmla="*/ 168 h 1618"/>
              <a:gd name="T12" fmla="*/ 898 w 1776"/>
              <a:gd name="T13" fmla="*/ 0 h 1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76" h="1618">
                <a:moveTo>
                  <a:pt x="898" y="0"/>
                </a:moveTo>
                <a:lnTo>
                  <a:pt x="0" y="174"/>
                </a:lnTo>
                <a:lnTo>
                  <a:pt x="0" y="373"/>
                </a:lnTo>
                <a:lnTo>
                  <a:pt x="0" y="1618"/>
                </a:lnTo>
                <a:lnTo>
                  <a:pt x="1776" y="1618"/>
                </a:lnTo>
                <a:lnTo>
                  <a:pt x="1776" y="168"/>
                </a:lnTo>
                <a:lnTo>
                  <a:pt x="898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accent5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74" name="Freeform 7">
            <a:extLst>
              <a:ext uri="{FF2B5EF4-FFF2-40B4-BE49-F238E27FC236}">
                <a16:creationId xmlns:a16="http://schemas.microsoft.com/office/drawing/2014/main" id="{60968A77-8C2A-4A48-B77C-E9496A923855}"/>
              </a:ext>
            </a:extLst>
          </p:cNvPr>
          <p:cNvSpPr>
            <a:spLocks/>
          </p:cNvSpPr>
          <p:nvPr/>
        </p:nvSpPr>
        <p:spPr bwMode="auto">
          <a:xfrm>
            <a:off x="7393272" y="1259733"/>
            <a:ext cx="2732591" cy="3616775"/>
          </a:xfrm>
          <a:custGeom>
            <a:avLst/>
            <a:gdLst>
              <a:gd name="T0" fmla="*/ 849 w 1685"/>
              <a:gd name="T1" fmla="*/ 0 h 1817"/>
              <a:gd name="T2" fmla="*/ 0 w 1685"/>
              <a:gd name="T3" fmla="*/ 135 h 1817"/>
              <a:gd name="T4" fmla="*/ 0 w 1685"/>
              <a:gd name="T5" fmla="*/ 367 h 1817"/>
              <a:gd name="T6" fmla="*/ 0 w 1685"/>
              <a:gd name="T7" fmla="*/ 1817 h 1817"/>
              <a:gd name="T8" fmla="*/ 1685 w 1685"/>
              <a:gd name="T9" fmla="*/ 1817 h 1817"/>
              <a:gd name="T10" fmla="*/ 1685 w 1685"/>
              <a:gd name="T11" fmla="*/ 132 h 1817"/>
              <a:gd name="T12" fmla="*/ 849 w 1685"/>
              <a:gd name="T13" fmla="*/ 0 h 1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85" h="1817">
                <a:moveTo>
                  <a:pt x="849" y="0"/>
                </a:moveTo>
                <a:lnTo>
                  <a:pt x="0" y="135"/>
                </a:lnTo>
                <a:lnTo>
                  <a:pt x="0" y="367"/>
                </a:lnTo>
                <a:lnTo>
                  <a:pt x="0" y="1817"/>
                </a:lnTo>
                <a:lnTo>
                  <a:pt x="1685" y="1817"/>
                </a:lnTo>
                <a:lnTo>
                  <a:pt x="1685" y="132"/>
                </a:lnTo>
                <a:lnTo>
                  <a:pt x="849" y="0"/>
                </a:lnTo>
                <a:close/>
              </a:path>
            </a:pathLst>
          </a:custGeom>
          <a:solidFill>
            <a:schemeClr val="accent6"/>
          </a:solidFill>
          <a:ln w="9525">
            <a:solidFill>
              <a:schemeClr val="accent6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5" name="Freeform 8">
            <a:extLst>
              <a:ext uri="{FF2B5EF4-FFF2-40B4-BE49-F238E27FC236}">
                <a16:creationId xmlns:a16="http://schemas.microsoft.com/office/drawing/2014/main" id="{E9DE8AD3-B44B-4E08-9572-F5FE7A264246}"/>
              </a:ext>
            </a:extLst>
          </p:cNvPr>
          <p:cNvSpPr>
            <a:spLocks/>
          </p:cNvSpPr>
          <p:nvPr/>
        </p:nvSpPr>
        <p:spPr bwMode="auto">
          <a:xfrm>
            <a:off x="7412732" y="4876511"/>
            <a:ext cx="3776975" cy="322722"/>
          </a:xfrm>
          <a:custGeom>
            <a:avLst/>
            <a:gdLst>
              <a:gd name="T0" fmla="*/ 257 w 2329"/>
              <a:gd name="T1" fmla="*/ 199 h 199"/>
              <a:gd name="T2" fmla="*/ 2329 w 2329"/>
              <a:gd name="T3" fmla="*/ 199 h 199"/>
              <a:gd name="T4" fmla="*/ 1685 w 2329"/>
              <a:gd name="T5" fmla="*/ 0 h 199"/>
              <a:gd name="T6" fmla="*/ 0 w 2329"/>
              <a:gd name="T7" fmla="*/ 0 h 199"/>
              <a:gd name="T8" fmla="*/ 257 w 2329"/>
              <a:gd name="T9" fmla="*/ 199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29" h="199">
                <a:moveTo>
                  <a:pt x="257" y="199"/>
                </a:moveTo>
                <a:lnTo>
                  <a:pt x="2329" y="199"/>
                </a:lnTo>
                <a:lnTo>
                  <a:pt x="1685" y="0"/>
                </a:lnTo>
                <a:lnTo>
                  <a:pt x="0" y="0"/>
                </a:lnTo>
                <a:lnTo>
                  <a:pt x="257" y="199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6" name="Freeform 9">
            <a:extLst>
              <a:ext uri="{FF2B5EF4-FFF2-40B4-BE49-F238E27FC236}">
                <a16:creationId xmlns:a16="http://schemas.microsoft.com/office/drawing/2014/main" id="{B6A0CC6C-1789-4B7E-A1CD-5E4FA6318F5A}"/>
              </a:ext>
            </a:extLst>
          </p:cNvPr>
          <p:cNvSpPr>
            <a:spLocks/>
          </p:cNvSpPr>
          <p:nvPr/>
        </p:nvSpPr>
        <p:spPr bwMode="auto">
          <a:xfrm>
            <a:off x="4117407" y="4876511"/>
            <a:ext cx="3712106" cy="322722"/>
          </a:xfrm>
          <a:custGeom>
            <a:avLst/>
            <a:gdLst>
              <a:gd name="T0" fmla="*/ 256 w 2289"/>
              <a:gd name="T1" fmla="*/ 0 h 199"/>
              <a:gd name="T2" fmla="*/ 0 w 2289"/>
              <a:gd name="T3" fmla="*/ 199 h 199"/>
              <a:gd name="T4" fmla="*/ 2289 w 2289"/>
              <a:gd name="T5" fmla="*/ 199 h 199"/>
              <a:gd name="T6" fmla="*/ 2032 w 2289"/>
              <a:gd name="T7" fmla="*/ 0 h 199"/>
              <a:gd name="T8" fmla="*/ 256 w 2289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89" h="199">
                <a:moveTo>
                  <a:pt x="256" y="0"/>
                </a:moveTo>
                <a:lnTo>
                  <a:pt x="0" y="199"/>
                </a:lnTo>
                <a:lnTo>
                  <a:pt x="2289" y="199"/>
                </a:lnTo>
                <a:lnTo>
                  <a:pt x="2032" y="0"/>
                </a:lnTo>
                <a:lnTo>
                  <a:pt x="256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120084-EA0F-465F-87DA-60610E1FA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13" y="5199231"/>
            <a:ext cx="3360194" cy="75409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MessageStrip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0A8F7A2-D592-450A-B692-A34BAF81E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270" y="5199231"/>
            <a:ext cx="3326138" cy="754098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MessageBox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4" name="Freeform 12">
            <a:extLst>
              <a:ext uri="{FF2B5EF4-FFF2-40B4-BE49-F238E27FC236}">
                <a16:creationId xmlns:a16="http://schemas.microsoft.com/office/drawing/2014/main" id="{3B029F6F-F5C6-43E1-8BF9-1DBE2A566FB7}"/>
              </a:ext>
            </a:extLst>
          </p:cNvPr>
          <p:cNvSpPr>
            <a:spLocks/>
          </p:cNvSpPr>
          <p:nvPr/>
        </p:nvSpPr>
        <p:spPr bwMode="auto">
          <a:xfrm>
            <a:off x="791270" y="4876511"/>
            <a:ext cx="3741297" cy="322722"/>
          </a:xfrm>
          <a:custGeom>
            <a:avLst/>
            <a:gdLst>
              <a:gd name="T0" fmla="*/ 2307 w 2307"/>
              <a:gd name="T1" fmla="*/ 0 h 199"/>
              <a:gd name="T2" fmla="*/ 598 w 2307"/>
              <a:gd name="T3" fmla="*/ 0 h 199"/>
              <a:gd name="T4" fmla="*/ 0 w 2307"/>
              <a:gd name="T5" fmla="*/ 199 h 199"/>
              <a:gd name="T6" fmla="*/ 2051 w 2307"/>
              <a:gd name="T7" fmla="*/ 199 h 199"/>
              <a:gd name="T8" fmla="*/ 2307 w 2307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7" h="199">
                <a:moveTo>
                  <a:pt x="2307" y="0"/>
                </a:moveTo>
                <a:lnTo>
                  <a:pt x="598" y="0"/>
                </a:lnTo>
                <a:lnTo>
                  <a:pt x="0" y="199"/>
                </a:lnTo>
                <a:lnTo>
                  <a:pt x="2051" y="199"/>
                </a:lnTo>
                <a:lnTo>
                  <a:pt x="230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>
            <a:solidFill>
              <a:schemeClr val="accent4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D1F37FF-9BB2-46D2-8437-C131A18D5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407" y="5199231"/>
            <a:ext cx="3712106" cy="754098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MessageToast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06FF61C-7760-49BE-A19F-4A633F596701}"/>
              </a:ext>
            </a:extLst>
          </p:cNvPr>
          <p:cNvSpPr/>
          <p:nvPr/>
        </p:nvSpPr>
        <p:spPr>
          <a:xfrm>
            <a:off x="692812" y="5897763"/>
            <a:ext cx="10595353" cy="1225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97" name="Rectangle 29">
            <a:extLst>
              <a:ext uri="{FF2B5EF4-FFF2-40B4-BE49-F238E27FC236}">
                <a16:creationId xmlns:a16="http://schemas.microsoft.com/office/drawing/2014/main" id="{C56EBBB8-DF52-4669-816E-2F180E9CA99E}"/>
              </a:ext>
            </a:extLst>
          </p:cNvPr>
          <p:cNvSpPr/>
          <p:nvPr/>
        </p:nvSpPr>
        <p:spPr>
          <a:xfrm>
            <a:off x="6582359" y="1806250"/>
            <a:ext cx="830373" cy="3070260"/>
          </a:xfrm>
          <a:custGeom>
            <a:avLst/>
            <a:gdLst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3111510 h 3111510"/>
              <a:gd name="connsiteX4" fmla="*/ 0 w 1996047"/>
              <a:gd name="connsiteY4" fmla="*/ 0 h 3111510"/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2004660"/>
              <a:gd name="connsiteY0" fmla="*/ 0 h 3111510"/>
              <a:gd name="connsiteX1" fmla="*/ 2004660 w 2004660"/>
              <a:gd name="connsiteY1" fmla="*/ 547361 h 3111510"/>
              <a:gd name="connsiteX2" fmla="*/ 1996047 w 2004660"/>
              <a:gd name="connsiteY2" fmla="*/ 3111510 h 3111510"/>
              <a:gd name="connsiteX3" fmla="*/ 0 w 2004660"/>
              <a:gd name="connsiteY3" fmla="*/ 0 h 3111510"/>
              <a:gd name="connsiteX0" fmla="*/ 0 w 1996047"/>
              <a:gd name="connsiteY0" fmla="*/ 0 h 3111510"/>
              <a:gd name="connsiteX1" fmla="*/ 1996047 w 1996047"/>
              <a:gd name="connsiteY1" fmla="*/ 327227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1968004"/>
              <a:gd name="connsiteY0" fmla="*/ 0 h 2966689"/>
              <a:gd name="connsiteX1" fmla="*/ 1968004 w 1968004"/>
              <a:gd name="connsiteY1" fmla="*/ 182406 h 2966689"/>
              <a:gd name="connsiteX2" fmla="*/ 1968004 w 1968004"/>
              <a:gd name="connsiteY2" fmla="*/ 2966689 h 2966689"/>
              <a:gd name="connsiteX3" fmla="*/ 0 w 1968004"/>
              <a:gd name="connsiteY3" fmla="*/ 0 h 296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004" h="2966689">
                <a:moveTo>
                  <a:pt x="0" y="0"/>
                </a:moveTo>
                <a:lnTo>
                  <a:pt x="1968004" y="182406"/>
                </a:lnTo>
                <a:lnTo>
                  <a:pt x="1968004" y="296668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5234C7-2E63-4A93-8245-E6103520631B}"/>
              </a:ext>
            </a:extLst>
          </p:cNvPr>
          <p:cNvSpPr/>
          <p:nvPr/>
        </p:nvSpPr>
        <p:spPr>
          <a:xfrm>
            <a:off x="1981859" y="2740167"/>
            <a:ext cx="2358269" cy="14465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MessageBox provides several functions:</a:t>
            </a: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show(), alert(), confirm(), error(), information(), success(), warning</a:t>
            </a:r>
            <a:endParaRPr lang="en-IN" sz="1600" b="0" i="0" dirty="0">
              <a:solidFill>
                <a:schemeClr val="bg1"/>
              </a:solidFill>
              <a:effectLst/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  <a:p>
            <a:pPr algn="ctr"/>
            <a:endParaRPr lang="en-IN" sz="14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D4A0BFA-B6B7-44B0-B4CB-45A45861DA08}"/>
              </a:ext>
            </a:extLst>
          </p:cNvPr>
          <p:cNvSpPr/>
          <p:nvPr/>
        </p:nvSpPr>
        <p:spPr>
          <a:xfrm>
            <a:off x="4830821" y="2444115"/>
            <a:ext cx="2380081" cy="19697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A message toast is a small, non-disruptive popup for success or information messages that disappears automatically after a few seconds.</a:t>
            </a:r>
          </a:p>
          <a:p>
            <a:r>
              <a:rPr lang="en-US" sz="16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rPr>
              <a:t>Method: sap.m.MessageToast.show()</a:t>
            </a:r>
            <a:endParaRPr lang="en-IN" sz="1600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D517E90-1D79-46CC-B48B-4B1162DBD050}"/>
              </a:ext>
            </a:extLst>
          </p:cNvPr>
          <p:cNvSpPr/>
          <p:nvPr/>
        </p:nvSpPr>
        <p:spPr>
          <a:xfrm>
            <a:off x="7629987" y="2254552"/>
            <a:ext cx="2018532" cy="14773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MessageStrip is a control that enables the embedding of application-related messages in the application.</a:t>
            </a:r>
            <a:endParaRPr lang="en-IN" sz="1600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9712D-5142-4EC0-AD0F-4D65CBC2FEA1}"/>
              </a:ext>
            </a:extLst>
          </p:cNvPr>
          <p:cNvSpPr txBox="1"/>
          <p:nvPr/>
        </p:nvSpPr>
        <p:spPr>
          <a:xfrm>
            <a:off x="307730" y="185613"/>
            <a:ext cx="10673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Types of MessageDialog</a:t>
            </a:r>
          </a:p>
        </p:txBody>
      </p:sp>
      <p:sp>
        <p:nvSpPr>
          <p:cNvPr id="18" name="Footer Placeholder 45">
            <a:extLst>
              <a:ext uri="{FF2B5EF4-FFF2-40B4-BE49-F238E27FC236}">
                <a16:creationId xmlns:a16="http://schemas.microsoft.com/office/drawing/2014/main" id="{17725804-06F0-40BE-8647-B705927C7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62166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88818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per Black" panose="0208090404030B020404" pitchFamily="18" charset="0"/>
              </a:rPr>
              <a:t>Fragment as Dialog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175934" y="947347"/>
            <a:ext cx="8367984" cy="4231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The Dialog control is used to prompt the user for an action or a confirmation.</a:t>
            </a: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It interrupts the current app processing as it is the only focused UI element and the main screen is dimmed/blocked.</a:t>
            </a:r>
            <a:endParaRPr lang="en-US" sz="1800" dirty="0">
              <a:latin typeface="Calibri (Body)"/>
            </a:endParaRP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The content of the Dialog is fully customizable.</a:t>
            </a:r>
          </a:p>
          <a:p>
            <a:pPr marL="0" indent="0" algn="just">
              <a:buNone/>
            </a:pP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rgbClr val="32363A"/>
                </a:solidFill>
                <a:latin typeface="Calibri (Body)"/>
              </a:rPr>
              <a:t>API Reference:   </a:t>
            </a:r>
            <a:r>
              <a:rPr lang="en-US" sz="1800" dirty="0">
                <a:solidFill>
                  <a:srgbClr val="32363A"/>
                </a:solidFill>
                <a:latin typeface="Calibri (Body)"/>
                <a:hlinkClick r:id="rId3"/>
              </a:rPr>
              <a:t>https://sapui5.hana.ondemand.com/sdk/#/api/sap.m.Dialog%23overview</a:t>
            </a: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Structure of Dialog: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A Dialog consists of a title, optional subtitle, content area and a                                                               footer for action buttons.</a:t>
            </a:r>
          </a:p>
          <a:p>
            <a:pPr algn="just"/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The Dialog is usually displayed at the center of the screen.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Its size and position can be changed by the user. To enable this, You                                                    need to set the properties resizable and draggable accordingly.</a:t>
            </a:r>
            <a:endParaRPr lang="en-US" alt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122C20-0F64-4765-8DF5-1908BE598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627" y="3429000"/>
            <a:ext cx="4471089" cy="2757958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710E6229-85E1-438D-995D-0586317FD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5109</TotalTime>
  <Words>1160</Words>
  <Application>Microsoft Office PowerPoint</Application>
  <PresentationFormat>Widescreen</PresentationFormat>
  <Paragraphs>170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72</vt:lpstr>
      <vt:lpstr>Arial</vt:lpstr>
      <vt:lpstr>Calibri</vt:lpstr>
      <vt:lpstr>Calibri (Body)</vt:lpstr>
      <vt:lpstr>Calibri Light</vt:lpstr>
      <vt:lpstr>Cooper Black</vt:lpstr>
      <vt:lpstr>Segoe UI</vt:lpstr>
      <vt:lpstr>Segoe UI Light</vt:lpstr>
      <vt:lpstr>Wingdings</vt:lpstr>
      <vt:lpstr>Office Theme</vt:lpstr>
      <vt:lpstr>PowerPoint Presentation</vt:lpstr>
      <vt:lpstr>PowerPoint Presentation</vt:lpstr>
      <vt:lpstr>What is fragment ?</vt:lpstr>
      <vt:lpstr>Fragment loading</vt:lpstr>
      <vt:lpstr>Tables in SAPUI5 and Fiori</vt:lpstr>
      <vt:lpstr>Exercise 1</vt:lpstr>
      <vt:lpstr>PowerPoint Presentation</vt:lpstr>
      <vt:lpstr>PowerPoint Presentation</vt:lpstr>
      <vt:lpstr>Fragment as Dialog </vt:lpstr>
      <vt:lpstr>Responsive behavior of Dialog</vt:lpstr>
      <vt:lpstr>Exercise 2</vt:lpstr>
      <vt:lpstr>Dropdowns in SAPUI5 </vt:lpstr>
      <vt:lpstr>Exercise 3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cvedi@soyuztechnologies.com</dc:creator>
  <cp:lastModifiedBy>kuldeep singh shekhawat</cp:lastModifiedBy>
  <cp:revision>295</cp:revision>
  <dcterms:created xsi:type="dcterms:W3CDTF">2021-09-02T13:28:35Z</dcterms:created>
  <dcterms:modified xsi:type="dcterms:W3CDTF">2021-09-21T11:35:16Z</dcterms:modified>
</cp:coreProperties>
</file>